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4"/>
  </p:notesMasterIdLst>
  <p:sldIdLst>
    <p:sldId id="256" r:id="rId2"/>
    <p:sldId id="281" r:id="rId3"/>
    <p:sldId id="278" r:id="rId4"/>
    <p:sldId id="267" r:id="rId5"/>
    <p:sldId id="260" r:id="rId6"/>
    <p:sldId id="287" r:id="rId7"/>
    <p:sldId id="270" r:id="rId8"/>
    <p:sldId id="261" r:id="rId9"/>
    <p:sldId id="277" r:id="rId10"/>
    <p:sldId id="268" r:id="rId11"/>
    <p:sldId id="275" r:id="rId12"/>
    <p:sldId id="276" r:id="rId13"/>
    <p:sldId id="272" r:id="rId14"/>
    <p:sldId id="273" r:id="rId15"/>
    <p:sldId id="296" r:id="rId16"/>
    <p:sldId id="282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9" r:id="rId26"/>
    <p:sldId id="258" r:id="rId27"/>
    <p:sldId id="266" r:id="rId28"/>
    <p:sldId id="279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ephen\Documents\2016-2017\Senior%20Seminar%20Sta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cap="none" baseline="0" dirty="0"/>
              <a:t>Cruise Ship MOB Incidents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Cruise Ship MOB Incidents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rgbClr val="9AC43E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</c:v>
                </c:pt>
                <c:pt idx="1">
                  <c:v>20</c:v>
                </c:pt>
                <c:pt idx="2">
                  <c:v>10</c:v>
                </c:pt>
                <c:pt idx="3">
                  <c:v>26</c:v>
                </c:pt>
                <c:pt idx="4">
                  <c:v>21</c:v>
                </c:pt>
                <c:pt idx="5">
                  <c:v>24</c:v>
                </c:pt>
                <c:pt idx="6">
                  <c:v>24</c:v>
                </c:pt>
                <c:pt idx="7">
                  <c:v>18</c:v>
                </c:pt>
                <c:pt idx="8">
                  <c:v>23</c:v>
                </c:pt>
                <c:pt idx="9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73-43F7-807E-EA069B1ADB7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896528640"/>
        <c:axId val="2075818192"/>
      </c:lineChart>
      <c:catAx>
        <c:axId val="1896528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818192"/>
        <c:crosses val="autoZero"/>
        <c:auto val="1"/>
        <c:lblAlgn val="ctr"/>
        <c:lblOffset val="100"/>
        <c:noMultiLvlLbl val="0"/>
      </c:catAx>
      <c:valAx>
        <c:axId val="207581819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Incidents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896528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MOB Survival Rate 2006-2015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83-47DB-974A-B0CCA3BA537F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83-47DB-974A-B0CCA3BA53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Sheet1!$D$1:$E$1</c:f>
              <c:strCache>
                <c:ptCount val="2"/>
                <c:pt idx="0">
                  <c:v>Survivors</c:v>
                </c:pt>
                <c:pt idx="1">
                  <c:v>Fatalities</c:v>
                </c:pt>
              </c:strCache>
            </c:strRef>
          </c:cat>
          <c:val>
            <c:numRef>
              <c:f>Sheet1!$D$2:$E$2</c:f>
              <c:numCache>
                <c:formatCode>General</c:formatCode>
                <c:ptCount val="2"/>
                <c:pt idx="0">
                  <c:v>15</c:v>
                </c:pt>
                <c:pt idx="1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83-47DB-974A-B0CCA3BA537F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F75D4-209E-4677-95BB-D8777E4147D7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525ED-D4A8-4E07-86E0-A6B535414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7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</a:t>
            </a:r>
            <a:r>
              <a:rPr lang="en-US" baseline="0" dirty="0"/>
              <a:t> foot waves at a </a:t>
            </a:r>
            <a:r>
              <a:rPr lang="en-US" baseline="0" dirty="0" err="1"/>
              <a:t>a</a:t>
            </a:r>
            <a:r>
              <a:rPr lang="en-US" baseline="0" dirty="0"/>
              <a:t> mile away.</a:t>
            </a:r>
          </a:p>
          <a:p>
            <a:r>
              <a:rPr lang="en-US" baseline="0" dirty="0"/>
              <a:t>45 seconds</a:t>
            </a:r>
          </a:p>
          <a:p>
            <a:r>
              <a:rPr lang="en-US" baseline="0" dirty="0"/>
              <a:t>24 knots</a:t>
            </a:r>
          </a:p>
          <a:p>
            <a:r>
              <a:rPr lang="en-US" baseline="0" dirty="0"/>
              <a:t>Several ship lengths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0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6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07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9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80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79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16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9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11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91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</a:t>
            </a:r>
            <a:r>
              <a:rPr lang="en-US" baseline="0" dirty="0"/>
              <a:t> foot waves at a </a:t>
            </a:r>
            <a:r>
              <a:rPr lang="en-US" baseline="0" dirty="0" err="1"/>
              <a:t>a</a:t>
            </a:r>
            <a:r>
              <a:rPr lang="en-US" baseline="0" dirty="0"/>
              <a:t> mile away.</a:t>
            </a:r>
          </a:p>
          <a:p>
            <a:r>
              <a:rPr lang="en-US" baseline="0" dirty="0"/>
              <a:t>45 seconds</a:t>
            </a:r>
          </a:p>
          <a:p>
            <a:r>
              <a:rPr lang="en-US" baseline="0" dirty="0"/>
              <a:t>24 knots</a:t>
            </a:r>
          </a:p>
          <a:p>
            <a:r>
              <a:rPr lang="en-US" baseline="0" dirty="0"/>
              <a:t>Several ship lengths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16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19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3.5</a:t>
            </a:r>
            <a:r>
              <a:rPr lang="en-US" baseline="0" dirty="0"/>
              <a:t> foot waves at a </a:t>
            </a:r>
            <a:r>
              <a:rPr lang="en-US" baseline="0" dirty="0" err="1"/>
              <a:t>a</a:t>
            </a:r>
            <a:r>
              <a:rPr lang="en-US" baseline="0" dirty="0"/>
              <a:t> mile away.</a:t>
            </a:r>
          </a:p>
          <a:p>
            <a:r>
              <a:rPr lang="en-US" baseline="0" dirty="0"/>
              <a:t>45 seconds</a:t>
            </a:r>
          </a:p>
          <a:p>
            <a:r>
              <a:rPr lang="en-US" baseline="0" dirty="0"/>
              <a:t>24 knots</a:t>
            </a:r>
          </a:p>
          <a:p>
            <a:r>
              <a:rPr lang="en-US" baseline="0" dirty="0"/>
              <a:t>Several ship lengths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09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vessel shall integrate technology that can be used for capturing images of passengers or detecting passengers who have fallen overboard, to the extent that such technology is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3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http://www.dslrpros.com/15/thermal-imaging/matrice-100-thermal/dji-matrice-100-search-rescue-aerial-kit.html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0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http://pocketmariner.com/boatbeaconflirone/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2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9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21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https://www.ugcs.com/en/features/post-flight-analysis-and-image-processing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0525ED-D4A8-4E07-86E0-A6B535414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3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58CB6-8EE1-46B0-BF42-2FFD94DD442B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DB3F-2C18-4C52-ADE4-E8B4FE6EEA8C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6D65-61EA-4431-B804-BDC6B2EF7E92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7FB2-2858-4450-9635-A2405A931CAB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7A2B1-B8F5-476F-A3E1-CDF8E010B07C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538B-4EC7-407C-8A1E-AF53184D5E64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19F38-949B-411C-B85B-7DDE49AC330E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4502-5CA5-4C10-BAAC-2F737E605090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5A012-739E-4AD5-B40B-C600EFB49967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74A5-DBC9-4B1D-8A4F-B34C951FDB23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74B8-B9AB-4DB0-B500-64C4849F1795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784A-9E22-4FA8-9995-933238C9173A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43823-2C4D-4159-BCF4-AD8FF2A18892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9AA6-EC8C-4E20-800B-A9922629EA49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0CA9-D90C-4C83-B073-344492C2FCE6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F22B7-8CBB-4397-BC11-6FB9C4A87843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D6D6A-2CD1-437A-84E5-29D730DCE1FC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A2BB15E-6A90-4ABB-B6E8-D58A779DD5F7}" type="datetime1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Using Drones for SAR in Man Overboard Situations On Cruise Ships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4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214694"/>
            <a:ext cx="3901507" cy="3959604"/>
          </a:xfrm>
        </p:spPr>
        <p:txBody>
          <a:bodyPr/>
          <a:lstStyle/>
          <a:p>
            <a:r>
              <a:rPr lang="en-US" cap="none" dirty="0"/>
              <a:t>Multi-drone ground control system</a:t>
            </a:r>
          </a:p>
          <a:p>
            <a:r>
              <a:rPr lang="en-US" cap="none" dirty="0"/>
              <a:t>Supports GPS tracking</a:t>
            </a:r>
          </a:p>
          <a:p>
            <a:r>
              <a:rPr lang="en-US" cap="none" dirty="0"/>
              <a:t>Modular Design</a:t>
            </a:r>
          </a:p>
          <a:p>
            <a:r>
              <a:rPr lang="en-US" cap="none" dirty="0"/>
              <a:t>Easy creation of routes</a:t>
            </a:r>
          </a:p>
          <a:p>
            <a:r>
              <a:rPr lang="en-US" cap="none" dirty="0"/>
              <a:t>Paid version has video recording and camera footprint features ($65)</a:t>
            </a:r>
          </a:p>
          <a:p>
            <a:r>
              <a:rPr lang="en-US" cap="none" dirty="0"/>
              <a:t>Open Source version available</a:t>
            </a:r>
          </a:p>
          <a:p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84" y="2251366"/>
            <a:ext cx="6460542" cy="363190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3775" y="618517"/>
            <a:ext cx="10364451" cy="10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Universal Ground Control Software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648497" y="6186881"/>
            <a:ext cx="162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69863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214694"/>
            <a:ext cx="3901507" cy="3959604"/>
          </a:xfrm>
        </p:spPr>
        <p:txBody>
          <a:bodyPr/>
          <a:lstStyle/>
          <a:p>
            <a:r>
              <a:rPr lang="en-US" cap="none" dirty="0"/>
              <a:t>Multi-drone ground control system</a:t>
            </a:r>
          </a:p>
          <a:p>
            <a:r>
              <a:rPr lang="en-US" cap="none" dirty="0"/>
              <a:t>Supports GPS tracking</a:t>
            </a:r>
          </a:p>
          <a:p>
            <a:r>
              <a:rPr lang="en-US" cap="none" dirty="0"/>
              <a:t>Modular Design</a:t>
            </a:r>
          </a:p>
          <a:p>
            <a:r>
              <a:rPr lang="en-US" cap="none" dirty="0"/>
              <a:t>Easy creation of routes</a:t>
            </a:r>
          </a:p>
          <a:p>
            <a:r>
              <a:rPr lang="en-US" cap="none" dirty="0"/>
              <a:t>Paid version has video recording and camera footprint features ($65)</a:t>
            </a:r>
          </a:p>
          <a:p>
            <a:r>
              <a:rPr lang="en-US" cap="none" dirty="0"/>
              <a:t>Open Source version available</a:t>
            </a:r>
          </a:p>
          <a:p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834" y="2504639"/>
            <a:ext cx="5811054" cy="363190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3775" y="618517"/>
            <a:ext cx="10364451" cy="10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Universal Ground Control Software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20335"/>
          </a:xfrm>
        </p:spPr>
        <p:txBody>
          <a:bodyPr/>
          <a:lstStyle/>
          <a:p>
            <a:r>
              <a:rPr lang="en-US" cap="none" dirty="0"/>
              <a:t>Universal Ground Control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214694"/>
            <a:ext cx="3901507" cy="3959604"/>
          </a:xfrm>
        </p:spPr>
        <p:txBody>
          <a:bodyPr/>
          <a:lstStyle/>
          <a:p>
            <a:r>
              <a:rPr lang="en-US" cap="none" dirty="0"/>
              <a:t>Multi-drone ground control system</a:t>
            </a:r>
          </a:p>
          <a:p>
            <a:r>
              <a:rPr lang="en-US" cap="none"/>
              <a:t>Supports GPS </a:t>
            </a:r>
            <a:r>
              <a:rPr lang="en-US" cap="none" dirty="0"/>
              <a:t>t</a:t>
            </a:r>
            <a:r>
              <a:rPr lang="en-US" cap="none"/>
              <a:t>racking</a:t>
            </a:r>
            <a:endParaRPr lang="en-US" cap="none" dirty="0"/>
          </a:p>
          <a:p>
            <a:r>
              <a:rPr lang="en-US" cap="none" dirty="0"/>
              <a:t>Modular Design</a:t>
            </a:r>
          </a:p>
          <a:p>
            <a:r>
              <a:rPr lang="en-US" cap="none" dirty="0"/>
              <a:t>Easy creation of routes</a:t>
            </a:r>
          </a:p>
          <a:p>
            <a:r>
              <a:rPr lang="en-US" cap="none" dirty="0"/>
              <a:t>Paid version has video recording and camera footprint features ($65)</a:t>
            </a:r>
          </a:p>
          <a:p>
            <a:r>
              <a:rPr lang="en-US" cap="none" dirty="0"/>
              <a:t>Open Source version available</a:t>
            </a:r>
          </a:p>
          <a:p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913" y="4075227"/>
            <a:ext cx="3267075" cy="3267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76" y="1283137"/>
            <a:ext cx="3267075" cy="3267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149" y="1286700"/>
            <a:ext cx="3267075" cy="326707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48497" y="6186881"/>
            <a:ext cx="162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15351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8349" y="362309"/>
            <a:ext cx="5822747" cy="971744"/>
          </a:xfrm>
        </p:spPr>
        <p:txBody>
          <a:bodyPr/>
          <a:lstStyle/>
          <a:p>
            <a:r>
              <a:rPr lang="en-US" cap="none" dirty="0"/>
              <a:t>Google Location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214694"/>
            <a:ext cx="3901507" cy="3959604"/>
          </a:xfrm>
        </p:spPr>
        <p:txBody>
          <a:bodyPr/>
          <a:lstStyle/>
          <a:p>
            <a:endParaRPr lang="en-US" cap="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253" t="8181" r="398" b="4154"/>
          <a:stretch/>
        </p:blipFill>
        <p:spPr>
          <a:xfrm>
            <a:off x="759757" y="1088050"/>
            <a:ext cx="10079929" cy="497778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9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507" t="6377" r="2608" b="3510"/>
          <a:stretch/>
        </p:blipFill>
        <p:spPr>
          <a:xfrm>
            <a:off x="1184938" y="1104531"/>
            <a:ext cx="9229567" cy="4778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8349" y="362309"/>
            <a:ext cx="5822747" cy="971744"/>
          </a:xfrm>
        </p:spPr>
        <p:txBody>
          <a:bodyPr/>
          <a:lstStyle/>
          <a:p>
            <a:r>
              <a:rPr lang="en-US" cap="none" dirty="0"/>
              <a:t>Google Location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214694"/>
            <a:ext cx="3901507" cy="3959604"/>
          </a:xfrm>
        </p:spPr>
        <p:txBody>
          <a:bodyPr/>
          <a:lstStyle/>
          <a:p>
            <a:endParaRPr lang="en-US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8349" y="362309"/>
            <a:ext cx="5822747" cy="971744"/>
          </a:xfrm>
        </p:spPr>
        <p:txBody>
          <a:bodyPr/>
          <a:lstStyle/>
          <a:p>
            <a:r>
              <a:rPr lang="en-US" cap="none" dirty="0"/>
              <a:t>Ocean Current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214694"/>
            <a:ext cx="3901507" cy="3959604"/>
          </a:xfrm>
        </p:spPr>
        <p:txBody>
          <a:bodyPr/>
          <a:lstStyle/>
          <a:p>
            <a:endParaRPr lang="en-US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480" t="8318" b="2814"/>
          <a:stretch/>
        </p:blipFill>
        <p:spPr>
          <a:xfrm>
            <a:off x="1291905" y="1532647"/>
            <a:ext cx="9517310" cy="48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2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Proposed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4135304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Description</a:t>
            </a:r>
          </a:p>
          <a:p>
            <a:r>
              <a:rPr lang="en-US" cap="none" dirty="0"/>
              <a:t>Major tasks/milestones</a:t>
            </a:r>
          </a:p>
          <a:p>
            <a:r>
              <a:rPr lang="en-US" cap="none" dirty="0"/>
              <a:t>Deliverables</a:t>
            </a:r>
          </a:p>
          <a:p>
            <a:r>
              <a:rPr lang="en-US" cap="none" dirty="0"/>
              <a:t>Hardware/software requirements</a:t>
            </a:r>
          </a:p>
          <a:p>
            <a:r>
              <a:rPr lang="en-US" cap="none" dirty="0"/>
              <a:t>Timeline</a:t>
            </a:r>
          </a:p>
          <a:p>
            <a:r>
              <a:rPr lang="en-US" cap="none" dirty="0"/>
              <a:t>Team organization</a:t>
            </a:r>
          </a:p>
          <a:p>
            <a:endParaRPr lang="en-US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56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9249488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A stand-alone application that creates a route file that UGCS can import given the time of MOB incident, time of SAR operation start, and number of drones available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9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Major Tasks/Milestones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151270"/>
            <a:ext cx="4509710" cy="4097130"/>
          </a:xfrm>
        </p:spPr>
        <p:txBody>
          <a:bodyPr>
            <a:normAutofit fontScale="85000" lnSpcReduction="10000"/>
          </a:bodyPr>
          <a:lstStyle/>
          <a:p>
            <a:r>
              <a:rPr lang="en-US" cap="none" dirty="0"/>
              <a:t>Figure out the API to get location data from Google</a:t>
            </a:r>
          </a:p>
          <a:p>
            <a:r>
              <a:rPr lang="en-US" cap="none" dirty="0"/>
              <a:t>Parse location data</a:t>
            </a:r>
          </a:p>
          <a:p>
            <a:r>
              <a:rPr lang="en-US" cap="none" dirty="0"/>
              <a:t>Automate gathering ocean current data</a:t>
            </a:r>
          </a:p>
          <a:p>
            <a:r>
              <a:rPr lang="en-US" cap="none" dirty="0"/>
              <a:t>Parse ocean current data</a:t>
            </a:r>
          </a:p>
          <a:p>
            <a:r>
              <a:rPr lang="en-US" cap="none" dirty="0"/>
              <a:t>Figure out route algorithm based on MOB time, SAR start time, and drones available</a:t>
            </a:r>
          </a:p>
          <a:p>
            <a:r>
              <a:rPr lang="en-US" cap="none" dirty="0"/>
              <a:t>Reverse engineer route file format for UGCS</a:t>
            </a:r>
          </a:p>
          <a:p>
            <a:r>
              <a:rPr lang="en-US" cap="none" dirty="0"/>
              <a:t>Write stand-alone application to automate route file creation given time of MOB incident and number of drones available.</a:t>
            </a:r>
          </a:p>
          <a:p>
            <a:endParaRPr lang="en-US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8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9249488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A stand-alone application that creates a route file that UGCS can import given the time of MOB incident, time of SAR operation start, and number of drones available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8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85561"/>
            <a:ext cx="4492931" cy="4662839"/>
          </a:xfrm>
        </p:spPr>
        <p:txBody>
          <a:bodyPr>
            <a:normAutofit fontScale="85000" lnSpcReduction="10000"/>
          </a:bodyPr>
          <a:lstStyle/>
          <a:p>
            <a:r>
              <a:rPr lang="en-US" cap="none" dirty="0"/>
              <a:t>Introduction</a:t>
            </a:r>
          </a:p>
          <a:p>
            <a:pPr lvl="1"/>
            <a:r>
              <a:rPr lang="en-US" cap="none" dirty="0"/>
              <a:t>Problem Statement</a:t>
            </a:r>
          </a:p>
          <a:p>
            <a:pPr lvl="1"/>
            <a:r>
              <a:rPr lang="en-US" cap="none" dirty="0"/>
              <a:t>Proposed Client</a:t>
            </a:r>
          </a:p>
          <a:p>
            <a:r>
              <a:rPr lang="en-US" cap="none" dirty="0"/>
              <a:t>Background</a:t>
            </a:r>
          </a:p>
          <a:p>
            <a:pPr lvl="1"/>
            <a:r>
              <a:rPr lang="en-US" cap="none" dirty="0"/>
              <a:t>Existing Technology</a:t>
            </a:r>
          </a:p>
          <a:p>
            <a:r>
              <a:rPr lang="en-US" cap="none" dirty="0"/>
              <a:t>Proposed Project</a:t>
            </a:r>
          </a:p>
          <a:p>
            <a:pPr lvl="1"/>
            <a:r>
              <a:rPr lang="en-US" cap="none" dirty="0"/>
              <a:t>Requirements</a:t>
            </a:r>
          </a:p>
          <a:p>
            <a:pPr lvl="1"/>
            <a:r>
              <a:rPr lang="en-US" cap="none" dirty="0"/>
              <a:t>Goals</a:t>
            </a:r>
          </a:p>
          <a:p>
            <a:pPr lvl="1"/>
            <a:r>
              <a:rPr lang="en-US" cap="none" dirty="0"/>
              <a:t>Deliverables</a:t>
            </a:r>
          </a:p>
          <a:p>
            <a:pPr lvl="1"/>
            <a:r>
              <a:rPr lang="en-US" cap="none" dirty="0"/>
              <a:t>Task Delineation</a:t>
            </a:r>
          </a:p>
          <a:p>
            <a:r>
              <a:rPr lang="en-US" cap="none" dirty="0"/>
              <a:t>Testing</a:t>
            </a:r>
          </a:p>
          <a:p>
            <a:r>
              <a:rPr lang="en-US" cap="none" dirty="0"/>
              <a:t>Conclusion</a:t>
            </a:r>
          </a:p>
          <a:p>
            <a:r>
              <a:rPr lang="en-US" cap="none" dirty="0"/>
              <a:t>Q/A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7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Hardware/Software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9249488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UGCS software, $65</a:t>
            </a:r>
          </a:p>
          <a:p>
            <a:r>
              <a:rPr lang="en-US" cap="none" dirty="0"/>
              <a:t>Smart phone compatible with Google tracking.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0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9249488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Figure out location API: 40 </a:t>
            </a:r>
            <a:r>
              <a:rPr lang="en-US" cap="none" dirty="0" err="1"/>
              <a:t>Hrs</a:t>
            </a:r>
            <a:endParaRPr lang="en-US" cap="none" dirty="0"/>
          </a:p>
          <a:p>
            <a:r>
              <a:rPr lang="en-US" cap="none" dirty="0"/>
              <a:t>Parse location data: 20 </a:t>
            </a:r>
            <a:r>
              <a:rPr lang="en-US" cap="none" dirty="0" err="1"/>
              <a:t>Hrs</a:t>
            </a:r>
            <a:endParaRPr lang="en-US" cap="none" dirty="0"/>
          </a:p>
          <a:p>
            <a:r>
              <a:rPr lang="en-US" cap="none" dirty="0"/>
              <a:t>Parse ocean current data 30 </a:t>
            </a:r>
            <a:r>
              <a:rPr lang="en-US" cap="none" dirty="0" err="1"/>
              <a:t>Hrs</a:t>
            </a:r>
            <a:endParaRPr lang="en-US" cap="none" dirty="0"/>
          </a:p>
          <a:p>
            <a:r>
              <a:rPr lang="en-US" cap="none" dirty="0"/>
              <a:t>Reverse engineer route file from UGCS: 30 </a:t>
            </a:r>
            <a:r>
              <a:rPr lang="en-US" cap="none" dirty="0" err="1"/>
              <a:t>Hrs</a:t>
            </a:r>
            <a:endParaRPr lang="en-US" cap="none" dirty="0"/>
          </a:p>
          <a:p>
            <a:r>
              <a:rPr lang="en-US" cap="none" dirty="0"/>
              <a:t>Write application: 25 </a:t>
            </a:r>
            <a:r>
              <a:rPr lang="en-US" cap="none" dirty="0" err="1"/>
              <a:t>Hrs</a:t>
            </a:r>
            <a:endParaRPr lang="en-US" cap="none" dirty="0"/>
          </a:p>
          <a:p>
            <a:r>
              <a:rPr lang="en-US" cap="none" dirty="0"/>
              <a:t>Testing: 20 </a:t>
            </a:r>
            <a:r>
              <a:rPr lang="en-US" cap="none" dirty="0" err="1"/>
              <a:t>Hrs</a:t>
            </a:r>
            <a:endParaRPr lang="en-US" cap="none" dirty="0"/>
          </a:p>
          <a:p>
            <a:endParaRPr lang="en-US" cap="none" dirty="0"/>
          </a:p>
          <a:p>
            <a:endParaRPr lang="en-US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9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Team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9249488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3 CS majors</a:t>
            </a:r>
          </a:p>
          <a:p>
            <a:endParaRPr lang="en-US" cap="none" dirty="0"/>
          </a:p>
          <a:p>
            <a:endParaRPr lang="en-US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48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Testing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9249488" cy="3639929"/>
          </a:xfrm>
        </p:spPr>
        <p:txBody>
          <a:bodyPr>
            <a:normAutofit/>
          </a:bodyPr>
          <a:lstStyle/>
          <a:p>
            <a:endParaRPr lang="en-US" cap="none" dirty="0"/>
          </a:p>
          <a:p>
            <a:endParaRPr lang="en-US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27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Conclusion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9249488" cy="3639929"/>
          </a:xfrm>
        </p:spPr>
        <p:txBody>
          <a:bodyPr>
            <a:normAutofit/>
          </a:bodyPr>
          <a:lstStyle/>
          <a:p>
            <a:endParaRPr lang="en-US" cap="none" dirty="0"/>
          </a:p>
          <a:p>
            <a:endParaRPr lang="en-US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59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Solution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/>
              <a:t>Ability to detect a human in the ocean day or night</a:t>
            </a:r>
          </a:p>
          <a:p>
            <a:r>
              <a:rPr lang="en-US" cap="none" dirty="0"/>
              <a:t>Ability to control multiple drones both automatically and manually</a:t>
            </a:r>
          </a:p>
          <a:p>
            <a:r>
              <a:rPr lang="en-US" cap="none" dirty="0"/>
              <a:t>Ability to send live video and GPS data to control center</a:t>
            </a:r>
          </a:p>
          <a:p>
            <a:r>
              <a:rPr lang="en-US" cap="none" dirty="0"/>
              <a:t>Ability to automatically create search routes based on number of drones and time of incident</a:t>
            </a:r>
          </a:p>
          <a:p>
            <a:endParaRPr lang="en-US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94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Remains to be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Automation of route creation</a:t>
            </a:r>
          </a:p>
          <a:p>
            <a:r>
              <a:rPr lang="en-US" cap="none" dirty="0"/>
              <a:t>Track areas searched/remaining to be searched</a:t>
            </a:r>
          </a:p>
          <a:p>
            <a:r>
              <a:rPr lang="en-US" cap="none" dirty="0"/>
              <a:t>Integrate ocean current data in search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21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Automating Route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8105" y="1713635"/>
            <a:ext cx="4457774" cy="4669181"/>
          </a:xfrm>
        </p:spPr>
        <p:txBody>
          <a:bodyPr>
            <a:normAutofit/>
          </a:bodyPr>
          <a:lstStyle/>
          <a:p>
            <a:r>
              <a:rPr lang="en-US" cap="none" dirty="0"/>
              <a:t>User enters time of MOB incident</a:t>
            </a:r>
          </a:p>
          <a:p>
            <a:r>
              <a:rPr lang="en-US" cap="none" dirty="0"/>
              <a:t>Search route file is automatically generated using</a:t>
            </a:r>
          </a:p>
          <a:p>
            <a:pPr lvl="1"/>
            <a:r>
              <a:rPr lang="en-US" cap="none" dirty="0"/>
              <a:t>Location history data</a:t>
            </a:r>
          </a:p>
          <a:p>
            <a:pPr lvl="1"/>
            <a:r>
              <a:rPr lang="en-US" cap="none" dirty="0"/>
              <a:t>Ocean current data</a:t>
            </a:r>
          </a:p>
          <a:p>
            <a:r>
              <a:rPr lang="en-US" cap="none" dirty="0"/>
              <a:t>Search route is uploaded to UGCS and mission is started</a:t>
            </a:r>
          </a:p>
          <a:p>
            <a:r>
              <a:rPr lang="en-US" cap="none" dirty="0"/>
              <a:t>Once person is located operator assumes manual control of drone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939" y="2014017"/>
            <a:ext cx="6816035" cy="38340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08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Keeping Track of Areas Searched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4135304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UGCS telemetry playback</a:t>
            </a:r>
          </a:p>
          <a:p>
            <a:pPr lvl="1"/>
            <a:r>
              <a:rPr lang="en-US" cap="none" dirty="0"/>
              <a:t>All flight data is saved</a:t>
            </a:r>
          </a:p>
          <a:p>
            <a:pPr lvl="1"/>
            <a:r>
              <a:rPr lang="en-US" cap="none" dirty="0"/>
              <a:t>Not sure if this can be exported yet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40" y="2014017"/>
            <a:ext cx="6134432" cy="38340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25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Keeping Track of Areas Searched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4135304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UGCS telemetry playback</a:t>
            </a:r>
          </a:p>
          <a:p>
            <a:pPr lvl="1"/>
            <a:r>
              <a:rPr lang="en-US" cap="none" dirty="0"/>
              <a:t>All flight data is saved</a:t>
            </a:r>
          </a:p>
          <a:p>
            <a:pPr lvl="1"/>
            <a:r>
              <a:rPr lang="en-US" cap="none" dirty="0"/>
              <a:t>Not sure if this can be exported yet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40" y="2014017"/>
            <a:ext cx="6134432" cy="38340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2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Problem statement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492931" cy="38197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cap="none" dirty="0"/>
              <a:t>When a person goes overboard on a cruise ship, 80% of the time, they die. There are many reasons for this, but 2 important ones are that:</a:t>
            </a:r>
          </a:p>
          <a:p>
            <a:pPr marL="457200" indent="-457200">
              <a:buAutoNum type="arabicPeriod"/>
            </a:pPr>
            <a:r>
              <a:rPr lang="en-US" cap="none" dirty="0"/>
              <a:t>Even if the MOB is immediately noticed, it can be difficult to not lose sight of them.</a:t>
            </a:r>
          </a:p>
          <a:p>
            <a:pPr marL="457200" indent="-457200">
              <a:buAutoNum type="arabicPeriod"/>
            </a:pPr>
            <a:r>
              <a:rPr lang="en-US" cap="none" dirty="0"/>
              <a:t>If you are not noticed going overboard cruise ships will do a head count to confirm someone is missing.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8BA50E8-FF27-4CD6-B9F5-3D4248B3C4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547668"/>
              </p:ext>
            </p:extLst>
          </p:nvPr>
        </p:nvGraphicFramePr>
        <p:xfrm>
          <a:off x="6096000" y="2367092"/>
          <a:ext cx="5715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57561" y="5171090"/>
            <a:ext cx="555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http://www.cruisejunkie.com/Overboard.html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74648" y="6186881"/>
            <a:ext cx="1603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48427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Keeping Track of Areas Searched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4135304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UGCS telemetry playback</a:t>
            </a:r>
          </a:p>
          <a:p>
            <a:pPr lvl="1"/>
            <a:r>
              <a:rPr lang="en-US" cap="none" dirty="0"/>
              <a:t>All flight data is saved</a:t>
            </a:r>
          </a:p>
          <a:p>
            <a:pPr lvl="1"/>
            <a:r>
              <a:rPr lang="en-US" cap="none" dirty="0"/>
              <a:t>Not sure if this can be exported yet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40" y="2014017"/>
            <a:ext cx="6134432" cy="38340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26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Keeping Track of Areas Searched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4135304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UGCS telemetry playback</a:t>
            </a:r>
          </a:p>
          <a:p>
            <a:pPr lvl="1"/>
            <a:r>
              <a:rPr lang="en-US" cap="none" dirty="0"/>
              <a:t>All flight data is saved</a:t>
            </a:r>
          </a:p>
          <a:p>
            <a:pPr lvl="1"/>
            <a:r>
              <a:rPr lang="en-US" cap="none" dirty="0"/>
              <a:t>Not sure if this can be exported yet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40" y="2014017"/>
            <a:ext cx="6134432" cy="38340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49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Keeping Track of Areas Searched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151270"/>
            <a:ext cx="4135304" cy="3639929"/>
          </a:xfrm>
        </p:spPr>
        <p:txBody>
          <a:bodyPr>
            <a:normAutofit/>
          </a:bodyPr>
          <a:lstStyle/>
          <a:p>
            <a:r>
              <a:rPr lang="en-US" cap="none" dirty="0"/>
              <a:t>UGCS telemetry playback</a:t>
            </a:r>
          </a:p>
          <a:p>
            <a:pPr lvl="1"/>
            <a:r>
              <a:rPr lang="en-US" cap="none" dirty="0"/>
              <a:t>All flight data is saved</a:t>
            </a:r>
          </a:p>
          <a:p>
            <a:pPr lvl="1"/>
            <a:r>
              <a:rPr lang="en-US" cap="none" dirty="0"/>
              <a:t>Not sure if this can be exported yet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40" y="2014017"/>
            <a:ext cx="6134432" cy="38340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7AE22B-3931-44BF-A1E8-39756C1744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3372938"/>
              </p:ext>
            </p:extLst>
          </p:nvPr>
        </p:nvGraphicFramePr>
        <p:xfrm>
          <a:off x="6725058" y="2214694"/>
          <a:ext cx="3899011" cy="3470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Problem statement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4492931" cy="38197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cap="none" dirty="0"/>
              <a:t>When a person goes overboard on a cruise ship, 80% of the time, they die. There are many reasons for this, but 2 important ones are that:</a:t>
            </a:r>
          </a:p>
          <a:p>
            <a:pPr marL="457200" indent="-457200">
              <a:buAutoNum type="arabicPeriod"/>
            </a:pPr>
            <a:r>
              <a:rPr lang="en-US" cap="none" dirty="0"/>
              <a:t>Even if the MOB is immediately noticed, it can be difficult to not lose sight of them because of turnaround time.</a:t>
            </a:r>
          </a:p>
          <a:p>
            <a:pPr marL="457200" indent="-457200">
              <a:buAutoNum type="arabicPeriod"/>
            </a:pPr>
            <a:r>
              <a:rPr lang="en-US" cap="none" dirty="0"/>
              <a:t>If you are not noticed going overboard cruise ships will do a head count to confirm someone is missing.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95327" y="5685556"/>
            <a:ext cx="5558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http://www.cruiseserver.net/travelpage/other/man_overboard.asp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74648" y="6186881"/>
            <a:ext cx="1603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975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Problem statement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/>
              <a:t>Problems with cruise ship MOB SAR</a:t>
            </a:r>
          </a:p>
          <a:p>
            <a:pPr lvl="1"/>
            <a:r>
              <a:rPr lang="en-US" cap="none" dirty="0"/>
              <a:t>Distance to turn cruise ship around</a:t>
            </a:r>
          </a:p>
          <a:p>
            <a:pPr lvl="1"/>
            <a:r>
              <a:rPr lang="en-US" cap="none" dirty="0"/>
              <a:t>No aircraft on board and coast guard could be hours away</a:t>
            </a:r>
          </a:p>
          <a:p>
            <a:pPr lvl="1"/>
            <a:r>
              <a:rPr lang="en-US" cap="none" dirty="0"/>
              <a:t>No good way to find someone in the dark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74648" y="6186881"/>
            <a:ext cx="1603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01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Proposed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514053" cy="3424107"/>
          </a:xfrm>
        </p:spPr>
        <p:txBody>
          <a:bodyPr/>
          <a:lstStyle/>
          <a:p>
            <a:r>
              <a:rPr lang="en-US" cap="none" dirty="0"/>
              <a:t>A major cruise ship company such as:</a:t>
            </a:r>
          </a:p>
          <a:p>
            <a:pPr lvl="1"/>
            <a:r>
              <a:rPr lang="en-US" cap="none" dirty="0"/>
              <a:t>Carnival</a:t>
            </a:r>
          </a:p>
          <a:p>
            <a:pPr lvl="1"/>
            <a:r>
              <a:rPr lang="en-US" cap="none" dirty="0"/>
              <a:t>Royal Caribbean International</a:t>
            </a:r>
          </a:p>
          <a:p>
            <a:pPr lvl="1"/>
            <a:r>
              <a:rPr lang="en-US" cap="none" dirty="0"/>
              <a:t>Regent Seven Seas Cruises</a:t>
            </a:r>
          </a:p>
          <a:p>
            <a:r>
              <a:rPr lang="en-US" cap="none" dirty="0"/>
              <a:t>Why?</a:t>
            </a:r>
          </a:p>
          <a:p>
            <a:pPr lvl="1"/>
            <a:r>
              <a:rPr lang="en-US" cap="none" dirty="0"/>
              <a:t>Big Budgets</a:t>
            </a:r>
          </a:p>
          <a:p>
            <a:pPr lvl="1"/>
            <a:r>
              <a:rPr lang="en-US" cap="none" dirty="0"/>
              <a:t>Cruise Vessel Safety and Security Act (2010)*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0585" y="6248400"/>
            <a:ext cx="704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*https://www.uscg.mil/hq/cg2/cgis/Docs/HR3360CruiseVesselSecurityandSafetyActof2010.pdf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74648" y="6186881"/>
            <a:ext cx="1603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7019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Existing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/>
              <a:t>Drones equipped for SAR</a:t>
            </a:r>
          </a:p>
          <a:p>
            <a:r>
              <a:rPr lang="en-US" cap="none" dirty="0"/>
              <a:t>Universal Drone Ground Control Software</a:t>
            </a:r>
          </a:p>
          <a:p>
            <a:r>
              <a:rPr lang="en-US" cap="none" dirty="0"/>
              <a:t>Location history tracking by Google</a:t>
            </a:r>
          </a:p>
          <a:p>
            <a:r>
              <a:rPr lang="en-US" cap="none" dirty="0"/>
              <a:t>Ocean current tracking by NASA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8497" y="6186881"/>
            <a:ext cx="162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91069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DJI </a:t>
            </a:r>
            <a:r>
              <a:rPr lang="en-US" cap="none" dirty="0" err="1"/>
              <a:t>Matrice</a:t>
            </a:r>
            <a:r>
              <a:rPr lang="en-US" cap="none" dirty="0"/>
              <a:t> 100 SAR Aerial 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20726"/>
            <a:ext cx="3276527" cy="4194180"/>
          </a:xfrm>
        </p:spPr>
        <p:txBody>
          <a:bodyPr>
            <a:normAutofit/>
          </a:bodyPr>
          <a:lstStyle/>
          <a:p>
            <a:r>
              <a:rPr lang="en-US" cap="none" dirty="0"/>
              <a:t>DJI </a:t>
            </a:r>
            <a:r>
              <a:rPr lang="en-US" cap="none" dirty="0" err="1"/>
              <a:t>Matrice</a:t>
            </a:r>
            <a:r>
              <a:rPr lang="en-US" cap="none" dirty="0"/>
              <a:t> 100 Drone </a:t>
            </a:r>
          </a:p>
          <a:p>
            <a:pPr lvl="1"/>
            <a:r>
              <a:rPr lang="en-US" cap="none" dirty="0"/>
              <a:t>$3,300</a:t>
            </a:r>
          </a:p>
          <a:p>
            <a:r>
              <a:rPr lang="en-US" cap="none" dirty="0"/>
              <a:t>DJI </a:t>
            </a:r>
            <a:r>
              <a:rPr lang="en-US" cap="none" dirty="0" err="1"/>
              <a:t>Zenmuse</a:t>
            </a:r>
            <a:r>
              <a:rPr lang="en-US" cap="none" dirty="0"/>
              <a:t> XT Camera</a:t>
            </a:r>
          </a:p>
          <a:p>
            <a:pPr lvl="1"/>
            <a:r>
              <a:rPr lang="en-US" cap="none" dirty="0"/>
              <a:t> $6,900</a:t>
            </a:r>
          </a:p>
          <a:p>
            <a:r>
              <a:rPr lang="en-US" cap="none" dirty="0"/>
              <a:t>Accessories</a:t>
            </a:r>
          </a:p>
          <a:p>
            <a:pPr lvl="1"/>
            <a:r>
              <a:rPr lang="en-US" cap="none" dirty="0"/>
              <a:t>GPS tracker, extra batteries, case, </a:t>
            </a:r>
            <a:r>
              <a:rPr lang="en-US" cap="none" dirty="0" err="1"/>
              <a:t>etc</a:t>
            </a:r>
            <a:endParaRPr lang="en-US" cap="none" dirty="0"/>
          </a:p>
          <a:p>
            <a:pPr lvl="1"/>
            <a:r>
              <a:rPr lang="en-US" cap="none" dirty="0"/>
              <a:t>$2,100</a:t>
            </a:r>
          </a:p>
          <a:p>
            <a:r>
              <a:rPr lang="en-US" cap="none"/>
              <a:t>Total Cost: $12,140</a:t>
            </a:r>
            <a:endParaRPr lang="en-US" cap="none" dirty="0"/>
          </a:p>
          <a:p>
            <a:pPr lvl="1"/>
            <a:endParaRPr lang="en-US" cap="none" dirty="0"/>
          </a:p>
        </p:txBody>
      </p:sp>
      <p:pic>
        <p:nvPicPr>
          <p:cNvPr id="2050" name="Picture 2" descr="DJI Matrice 100 - Search and Rescue (SAR) Aerial 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820726"/>
            <a:ext cx="6669565" cy="41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48497" y="6186881"/>
            <a:ext cx="162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28275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DJI </a:t>
            </a:r>
            <a:r>
              <a:rPr lang="en-US" cap="none" dirty="0" err="1"/>
              <a:t>Matrice</a:t>
            </a:r>
            <a:r>
              <a:rPr lang="en-US" cap="none" dirty="0"/>
              <a:t> 100 SAR Aerial 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276527" cy="3647814"/>
          </a:xfrm>
        </p:spPr>
        <p:txBody>
          <a:bodyPr/>
          <a:lstStyle/>
          <a:p>
            <a:r>
              <a:rPr lang="en-US" cap="none" dirty="0"/>
              <a:t>FLIR technology</a:t>
            </a:r>
          </a:p>
          <a:p>
            <a:r>
              <a:rPr lang="en-US" cap="none" dirty="0"/>
              <a:t>30 minutes of flight time</a:t>
            </a:r>
          </a:p>
          <a:p>
            <a:r>
              <a:rPr lang="en-US" cap="none" dirty="0"/>
              <a:t>3.5 mile range</a:t>
            </a:r>
          </a:p>
          <a:p>
            <a:r>
              <a:rPr lang="en-US" cap="none" dirty="0"/>
              <a:t>GPS Tracking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685281" y="1688566"/>
            <a:ext cx="5592945" cy="419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48497" y="6186881"/>
            <a:ext cx="162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88672889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12529</TotalTime>
  <Words>1272</Words>
  <Application>Microsoft Office PowerPoint</Application>
  <PresentationFormat>Widescreen</PresentationFormat>
  <Paragraphs>246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Tw Cen MT</vt:lpstr>
      <vt:lpstr>Droplet</vt:lpstr>
      <vt:lpstr>Using Drones for SAR in Man Overboard Situations On Cruise Ships</vt:lpstr>
      <vt:lpstr>Outline</vt:lpstr>
      <vt:lpstr>Problem statement I</vt:lpstr>
      <vt:lpstr>Problem statement I</vt:lpstr>
      <vt:lpstr>Problem statement II</vt:lpstr>
      <vt:lpstr>Proposed Client</vt:lpstr>
      <vt:lpstr>Existing Technology</vt:lpstr>
      <vt:lpstr>DJI Matrice 100 SAR Aerial Kit</vt:lpstr>
      <vt:lpstr>DJI Matrice 100 SAR Aerial Kit</vt:lpstr>
      <vt:lpstr> </vt:lpstr>
      <vt:lpstr> </vt:lpstr>
      <vt:lpstr>Universal Ground Control Software</vt:lpstr>
      <vt:lpstr>Google Location History</vt:lpstr>
      <vt:lpstr>Google Location History</vt:lpstr>
      <vt:lpstr>Ocean Current Tracking</vt:lpstr>
      <vt:lpstr>Proposed Project</vt:lpstr>
      <vt:lpstr>Project Description</vt:lpstr>
      <vt:lpstr>Major Tasks/Milestones</vt:lpstr>
      <vt:lpstr>Deliverables</vt:lpstr>
      <vt:lpstr>Hardware/Software Required</vt:lpstr>
      <vt:lpstr>Timeline</vt:lpstr>
      <vt:lpstr>Team Organization</vt:lpstr>
      <vt:lpstr>Testing Plan</vt:lpstr>
      <vt:lpstr>Conclusion</vt:lpstr>
      <vt:lpstr>Solution Requirements</vt:lpstr>
      <vt:lpstr>What Remains to be Done</vt:lpstr>
      <vt:lpstr>Automating Route Creation</vt:lpstr>
      <vt:lpstr>Keeping Track of Areas Searched</vt:lpstr>
      <vt:lpstr>Keeping Track of Areas Searched</vt:lpstr>
      <vt:lpstr>Keeping Track of Areas Searched</vt:lpstr>
      <vt:lpstr>Keeping Track of Areas Searched</vt:lpstr>
      <vt:lpstr>Keeping Track of Areas Searched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Drones for SAR in Man overboard Situations</dc:title>
  <dc:creator>Stephen</dc:creator>
  <cp:lastModifiedBy>Stephen</cp:lastModifiedBy>
  <cp:revision>69</cp:revision>
  <dcterms:created xsi:type="dcterms:W3CDTF">2016-11-14T00:17:29Z</dcterms:created>
  <dcterms:modified xsi:type="dcterms:W3CDTF">2016-12-04T01:55:34Z</dcterms:modified>
</cp:coreProperties>
</file>